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6" r:id="rId30"/>
    <p:sldId id="284" r:id="rId31"/>
    <p:sldId id="285" r:id="rId32"/>
    <p:sldId id="283" r:id="rId33"/>
  </p:sldIdLst>
  <p:sldSz cx="9144000" cy="6858000" type="screen4x3"/>
  <p:notesSz cx="6797675" cy="987266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931;&#933;&#925;&#927;&#928;&#932;_&#928;&#921;&#925;&#913;&#922;&#913;&#931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931;&#933;&#925;&#927;&#928;&#932;_&#928;&#921;&#925;&#913;&#922;&#913;&#931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931;&#933;&#925;&#927;&#928;&#932;_&#928;&#921;&#925;&#913;&#922;&#913;&#93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2790415087003139E-2"/>
          <c:y val="8.6317058263426227E-2"/>
          <c:w val="0.62067147856518201"/>
          <c:h val="0.90747820097638487"/>
        </c:manualLayout>
      </c:layout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ΣΥΝΟΠΤ_ΠΙΝΑΚΑΣ!$B$3:$B$7</c:f>
              <c:strCache>
                <c:ptCount val="5"/>
                <c:pt idx="0">
                  <c:v>Τακτικά Εσοδα</c:v>
                </c:pt>
                <c:pt idx="1">
                  <c:v>Εισπρακτέα υπόλοιπα από βεβαιωθέντα έσοδα κατά τα παρελθόντα έτη</c:v>
                </c:pt>
                <c:pt idx="2">
                  <c:v>Εισπράξεις υπέρ Δημοσίου, Ασφ.Φορέων και Τρίτων</c:v>
                </c:pt>
                <c:pt idx="3">
                  <c:v>Χρηματικό υπόλοιπο προηγ.έτους</c:v>
                </c:pt>
                <c:pt idx="4">
                  <c:v>Επιχορηγήσεις από χρηματοδοτικά εργαλεία</c:v>
                </c:pt>
              </c:strCache>
            </c:strRef>
          </c:cat>
          <c:val>
            <c:numRef>
              <c:f>ΣΥΝΟΠΤ_ΠΙΝΑΚΑΣ!$D$3:$D$7</c:f>
              <c:numCache>
                <c:formatCode>0.00%</c:formatCode>
                <c:ptCount val="5"/>
                <c:pt idx="0">
                  <c:v>0.20466000043023871</c:v>
                </c:pt>
                <c:pt idx="1">
                  <c:v>4.4987300128489102E-2</c:v>
                </c:pt>
                <c:pt idx="2">
                  <c:v>5.9340972248190994E-2</c:v>
                </c:pt>
                <c:pt idx="3">
                  <c:v>6.9214464157831918E-2</c:v>
                </c:pt>
                <c:pt idx="4">
                  <c:v>0.62179726303524974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rtl="0">
            <a:defRPr/>
          </a:pPr>
          <a:endParaRPr lang="el-GR"/>
        </a:p>
      </c:txPr>
    </c:legend>
    <c:plotVisOnly val="1"/>
  </c:chart>
  <c:txPr>
    <a:bodyPr/>
    <a:lstStyle/>
    <a:p>
      <a:pPr>
        <a:defRPr baseline="0"/>
      </a:pPr>
      <a:endParaRPr lang="el-GR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6383404251069694E-2"/>
          <c:y val="2.1799317780319998E-2"/>
          <c:w val="0.60696363903764916"/>
          <c:h val="0.93508199943595949"/>
        </c:manualLayout>
      </c:layout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ΣΥΝΟΠΤ_ΠΙΝΑΚΑΣ!$B$11:$B$20</c:f>
              <c:strCache>
                <c:ptCount val="10"/>
                <c:pt idx="0">
                  <c:v>Αμοιβές και έξοδα προσωπικού, αιρετών, λογιστών, συμβολαιογράφων, κλπ</c:v>
                </c:pt>
                <c:pt idx="1">
                  <c:v>Παροχές τρίτων (ΔΕΗ, ΟΤΕ, κλπ)</c:v>
                </c:pt>
                <c:pt idx="2">
                  <c:v>Φόροι-Τέλη</c:v>
                </c:pt>
                <c:pt idx="3">
                  <c:v>Λοιπά Γενικά έξοδα (Οδοιπορικά, γιορτές, δεξιώσεις, μπάνια, συνδρομές σε εφημερίδες, δημοσιεύσεις προκηρύξεων, κλπ)</c:v>
                </c:pt>
                <c:pt idx="4">
                  <c:v>Πληρωμές για την εξυπηρέτηση δημοσίας πίστεως</c:v>
                </c:pt>
                <c:pt idx="5">
                  <c:v>Δαπάνες προμήθειας αναλωσίμων (οικοδομικά υλικά, ανταλλακτικά, καύσιμα, γραφική ύλη, απορρυπαντικά, κλπ)</c:v>
                </c:pt>
                <c:pt idx="6">
                  <c:v>Πληρωμές-Μεταβιβάσεις σε τρίτους (ΦΟΣΔΑ, Τέλος ταφής απορριμμάτων, επιχορηγήσεις συλλόγων, προγραμματικές συμβάσεις με ΝΠΔΔ, κλπ)</c:v>
                </c:pt>
                <c:pt idx="7">
                  <c:v>Επενδύσεις</c:v>
                </c:pt>
                <c:pt idx="8">
                  <c:v>Πληρωμές Π.Ο.Ε. Αποδόσεις και προβλέψεις</c:v>
                </c:pt>
                <c:pt idx="9">
                  <c:v>Αποθεματικό</c:v>
                </c:pt>
              </c:strCache>
            </c:strRef>
          </c:cat>
          <c:val>
            <c:numRef>
              <c:f>ΣΥΝΟΠΤ_ΠΙΝΑΚΑΣ!$D$11:$D$20</c:f>
              <c:numCache>
                <c:formatCode>0.00%</c:formatCode>
                <c:ptCount val="10"/>
                <c:pt idx="0">
                  <c:v>0.11910947521260522</c:v>
                </c:pt>
                <c:pt idx="1">
                  <c:v>6.837044131415411E-2</c:v>
                </c:pt>
                <c:pt idx="2">
                  <c:v>7.7700196273071582E-4</c:v>
                </c:pt>
                <c:pt idx="3">
                  <c:v>1.3990599389179464E-2</c:v>
                </c:pt>
                <c:pt idx="4">
                  <c:v>5.8822179055784624E-3</c:v>
                </c:pt>
                <c:pt idx="5">
                  <c:v>2.8298047528122362E-2</c:v>
                </c:pt>
                <c:pt idx="6">
                  <c:v>1.6705136114395183E-2</c:v>
                </c:pt>
                <c:pt idx="7">
                  <c:v>0.63980342893055164</c:v>
                </c:pt>
                <c:pt idx="8">
                  <c:v>0.10492794071275728</c:v>
                </c:pt>
                <c:pt idx="9">
                  <c:v>2.1357109299264612E-3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 rtl="0">
            <a:defRPr/>
          </a:pPr>
          <a:endParaRPr lang="el-GR"/>
        </a:p>
      </c:txPr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793166800805178E-3"/>
          <c:w val="0.63000064799580102"/>
          <c:h val="0.97195666029318273"/>
        </c:manualLayout>
      </c:layout>
      <c:pie3DChart>
        <c:varyColors val="1"/>
        <c:ser>
          <c:idx val="0"/>
          <c:order val="0"/>
          <c:tx>
            <c:strRef>
              <c:f>ΣΥΝΟΠΤ_ΠΙΝΑΚΑΣ!$B$28:$B$44</c:f>
              <c:strCache>
                <c:ptCount val="1"/>
                <c:pt idx="0">
                  <c:v>ΓΕΝΙΚΕΣ ΥΠΗΡΕΣΙΕΣ ΟΙΚΟΝΟΜΙΚΕΣ-ΔΙΟΙΚΗΤΙΚΕΣ ΥΠΗΡΕΣΙΕΣ ΥΠΗΡΕΣΙΕΣ ΠΟΛΙΤΙΣΜΟΥ-ΑΘΛΗΤΙΣΜΟΥ-ΚΟΙΝΩΝΙΚΗΣ ΠΟΛΙΤΙΚΗΣ ΥΠΗΡΕΣΙΕΣ ΚΑΘΑΡΙΟΤΗΤΑΣ ΚΑΙ ΗΛΕΚΤΡΟΦΩΤΙΣΜΟΥ ΥΠΗΡΕΣΙΕΣ ΥΔΡΕΥΣΗΣ-ΑΡΔΕΥΣΗΣ-ΑΠΟΧΕΤΕΥΣΗΣ ΥΠΗΡΕΣΙΑ ΤΕΧΝΙΚΩΝ ΕΡΓΩΝ ΥΠΗΡΕΣΙΕΣ ΠΡΑΣΙΝΟΥ ΥΠΗΡΕΣΙΕΣ ΝΕΚΡΟΤΑΦΕΙΩΝ Υ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ΣΥΝΟΠΤ_ΠΙΝΑΚΑΣ!$B$28:$B$44</c:f>
              <c:strCache>
                <c:ptCount val="17"/>
                <c:pt idx="0">
                  <c:v>ΓΕΝΙΚΕΣ ΥΠΗΡΕΣΙΕΣ</c:v>
                </c:pt>
                <c:pt idx="1">
                  <c:v>ΟΙΚΟΝΟΜΙΚΕΣ-ΔΙΟΙΚΗΤΙΚΕΣ ΥΠΗΡΕΣΙΕΣ</c:v>
                </c:pt>
                <c:pt idx="2">
                  <c:v>ΥΠΗΡΕΣΙΕΣ ΠΟΛΙΤΙΣΜΟΥ-ΑΘΛΗΤΙΣΜΟΥ-ΚΟΙΝΩΝΙΚΗΣ ΠΟΛΙΤΙΚΗΣ</c:v>
                </c:pt>
                <c:pt idx="3">
                  <c:v>ΥΠΗΡΕΣΙΕΣ ΚΑΘΑΡΙΟΤΗΤΑΣ ΚΑΙ ΗΛΕΚΤΡΟΦΩΤΙΣΜΟΥ</c:v>
                </c:pt>
                <c:pt idx="4">
                  <c:v>ΥΠΗΡΕΣΙΕΣ ΥΔΡΕΥΣΗΣ-ΑΡΔΕΥΣΗΣ-ΑΠΟΧΕΤΕΥΣΗΣ</c:v>
                </c:pt>
                <c:pt idx="5">
                  <c:v>ΥΠΗΡΕΣΙΑ ΤΕΧΝΙΚΩΝ ΕΡΓΩΝ</c:v>
                </c:pt>
                <c:pt idx="6">
                  <c:v>ΥΠΗΡΕΣΙΕΣ ΠΡΑΣΙΝΟΥ</c:v>
                </c:pt>
                <c:pt idx="7">
                  <c:v>ΥΠΗΡΕΣΙΕΣ ΝΕΚΡΟΤΑΦΕΙΩΝ</c:v>
                </c:pt>
                <c:pt idx="8">
                  <c:v>ΥΠΗΡΕΣΙΑ ΟΠΟΥ ΚΑΤΑΝΕΜΟΝΤΑΙ ΕΡΓΑ ΚΑΙ ΔΡΑΣΕΙΣ ΧΡΗΜΑΤΟΔΟΤΟΎΜΕΝΕΣ ΑΠΟ ΤΟ ΤΑΜΕΙΟ ΑΝΑΚΑΜΨΗΣ ΚΑΙ ΑΝΘΕΚΤΙΚΟΤΗΤΑΣ</c:v>
                </c:pt>
                <c:pt idx="9">
                  <c:v>ΥΠΗΡΕΣΙΕΣ ΚΟΙΝΩΝΙΚΗΣ ΠΟΛΙΤΙΚΗΣ (Εργα και Δράσεις Χρηματοδοτούμενες από ΠΔΕ)</c:v>
                </c:pt>
                <c:pt idx="10">
                  <c:v>ΥΠΗΡΕΣΙΕΣ ΠΟΛΙΤΙΣΜΟΎ ΚΑΙ ΑΘΛΗΤΙΣΜΟΎ (Εργα και Δράσεις Χρηματοδοτούμενες από ΠΔΕ)</c:v>
                </c:pt>
                <c:pt idx="11">
                  <c:v>ΥΠΗΡΕΣΙΕΣ ΥΔΡΕΥΣΗΣ ΑΡΔΕΥΣΗΣ ΑΠΟΧΕΤΕΥΣΗΣ (Εργα και Δράσεις Χρηματοδοτούμενες από ΠΔΕ)</c:v>
                </c:pt>
                <c:pt idx="12">
                  <c:v>ΥΠΗΡΕΣΙΑ ΤΕΧΝΙΚΩΝ ΕΡΓΩΝ, ΠΡΑΣΙΝΟΥ ΚΑΙ ΠΟΛΕΟΔΟΜΙΑΣ (Εργα και Δράσεις Χρηματοδοτούμενες από ΠΔΕ)</c:v>
                </c:pt>
                <c:pt idx="13">
                  <c:v>ΛΟΙΠΕΣ ΥΠΗΡΕΣΙΕΣ (Εργα και Δράσεις Χρηματοδοτούμενες από ΠΔΕ)</c:v>
                </c:pt>
                <c:pt idx="14">
                  <c:v>Υπηρεσία όπου κατανέμονται οι δαπάνες για τις σχολικές μονάδες</c:v>
                </c:pt>
                <c:pt idx="15">
                  <c:v>ΛΟΙΠΕΣ ΥΠΗΡΕΣΙΕΣ</c:v>
                </c:pt>
                <c:pt idx="16">
                  <c:v>Αποθεματικό</c:v>
                </c:pt>
              </c:strCache>
            </c:strRef>
          </c:cat>
          <c:val>
            <c:numRef>
              <c:f>ΣΥΝΟΠΤ_ΠΙΝΑΚΑΣ!$D$28:$D$44</c:f>
              <c:numCache>
                <c:formatCode>0.00%</c:formatCode>
                <c:ptCount val="17"/>
                <c:pt idx="0">
                  <c:v>0.11030568487169502</c:v>
                </c:pt>
                <c:pt idx="1">
                  <c:v>5.5108484160908418E-2</c:v>
                </c:pt>
                <c:pt idx="2">
                  <c:v>4.5819363964625083E-2</c:v>
                </c:pt>
                <c:pt idx="3">
                  <c:v>3.0551448012057298E-2</c:v>
                </c:pt>
                <c:pt idx="4">
                  <c:v>6.4428334524432113E-2</c:v>
                </c:pt>
                <c:pt idx="5">
                  <c:v>8.6697189126266269E-2</c:v>
                </c:pt>
                <c:pt idx="6">
                  <c:v>5.2065995147074834E-3</c:v>
                </c:pt>
                <c:pt idx="7">
                  <c:v>1.6705629969095525E-3</c:v>
                </c:pt>
                <c:pt idx="8">
                  <c:v>8.3038269388203995E-2</c:v>
                </c:pt>
                <c:pt idx="9">
                  <c:v>5.6758182381865556E-3</c:v>
                </c:pt>
                <c:pt idx="10">
                  <c:v>7.2556851704652883E-2</c:v>
                </c:pt>
                <c:pt idx="11">
                  <c:v>0.1496605165552114</c:v>
                </c:pt>
                <c:pt idx="12">
                  <c:v>0.24185996090875531</c:v>
                </c:pt>
                <c:pt idx="13">
                  <c:v>2.6113444982864952E-2</c:v>
                </c:pt>
                <c:pt idx="14">
                  <c:v>5.5119801859502601E-3</c:v>
                </c:pt>
                <c:pt idx="15">
                  <c:v>1.3659779934647481E-2</c:v>
                </c:pt>
                <c:pt idx="16">
                  <c:v>2.1357109299264612E-3</c:v>
                </c:pt>
              </c:numCache>
            </c:numRef>
          </c:val>
        </c:ser>
      </c:pie3DChart>
    </c:plotArea>
    <c:legend>
      <c:legendPos val="r"/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0.27692</cdr:x>
      <cdr:y>0.01772</cdr:y>
    </cdr:from>
    <cdr:to>
      <cdr:x>0.62401</cdr:x>
      <cdr:y>0.22152</cdr:y>
    </cdr:to>
    <cdr:sp macro="" textlink="">
      <cdr:nvSpPr>
        <cdr:cNvPr id="2" name="1 - Ορθογώνιο"/>
        <cdr:cNvSpPr/>
      </cdr:nvSpPr>
      <cdr:spPr>
        <a:xfrm xmlns:a="http://schemas.openxmlformats.org/drawingml/2006/main">
          <a:off x="1703950" y="81501"/>
          <a:ext cx="2135649" cy="93762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el-GR" sz="54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ΕΣΟΔΑ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0.06537</cdr:x>
      <cdr:y>0.8022</cdr:y>
    </cdr:from>
    <cdr:to>
      <cdr:x>0.41337</cdr:x>
      <cdr:y>0.97369</cdr:y>
    </cdr:to>
    <cdr:sp macro="" textlink="">
      <cdr:nvSpPr>
        <cdr:cNvPr id="2" name="1 - Ορθογώνιο"/>
        <cdr:cNvSpPr/>
      </cdr:nvSpPr>
      <cdr:spPr>
        <a:xfrm xmlns:a="http://schemas.openxmlformats.org/drawingml/2006/main">
          <a:off x="576064" y="5256584"/>
          <a:ext cx="3066606" cy="11237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ΕΞΟΔΑ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0.075</cdr:x>
      <cdr:y>0.71671</cdr:y>
    </cdr:from>
    <cdr:to>
      <cdr:x>0.63733</cdr:x>
      <cdr:y>1</cdr:y>
    </cdr:to>
    <cdr:sp macro="" textlink="">
      <cdr:nvSpPr>
        <cdr:cNvPr id="2" name="1 - Ορθογώνιο"/>
        <cdr:cNvSpPr/>
      </cdr:nvSpPr>
      <cdr:spPr>
        <a:xfrm xmlns:a="http://schemas.openxmlformats.org/drawingml/2006/main">
          <a:off x="648072" y="4438363"/>
          <a:ext cx="4859071" cy="1754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ΕΞΟΔΑ ΑΝΑ ΥΠΗΡΕΣΙΑ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r">
              <a:defRPr sz="1200"/>
            </a:lvl1pPr>
          </a:lstStyle>
          <a:p>
            <a:fld id="{9B828EE6-F53D-45CE-9BA7-F2205C66D165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44958" cy="49418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1098" y="9376899"/>
            <a:ext cx="2944958" cy="49418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r">
              <a:defRPr sz="1200"/>
            </a:lvl1pPr>
          </a:lstStyle>
          <a:p>
            <a:fld id="{733468B1-7B6D-4864-BC94-6F863EAD606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17/2/2025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strips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shutterstock_1897235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5400" dirty="0" smtClean="0">
                <a:solidFill>
                  <a:srgbClr val="CCFF33"/>
                </a:solidFill>
              </a:rPr>
              <a:t>ΕΤΗΣΙΟΣ ΠΡΟΓΡΑΜΜΑΤΙΣΜΟΣ 2025</a:t>
            </a:r>
            <a:endParaRPr lang="el-GR" sz="5400" dirty="0">
              <a:solidFill>
                <a:srgbClr val="CCFF33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131840" y="5229200"/>
            <a:ext cx="5865912" cy="914400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rgbClr val="CCFF33"/>
                </a:solidFill>
              </a:rPr>
              <a:t>ΔΗΜΟΣ ΠΑΡΑΝΕΣΤΙΟΥ</a:t>
            </a:r>
            <a:endParaRPr lang="el-GR" sz="4000" dirty="0">
              <a:solidFill>
                <a:srgbClr val="CCFF33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95536" y="404662"/>
          <a:ext cx="8291265" cy="6321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3656"/>
                <a:gridCol w="1958784"/>
                <a:gridCol w="1388825"/>
              </a:tblGrid>
              <a:tr h="29041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Περιγραφή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Προϋπολογισμός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Ποσοστό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ΓΕΝΙΚΕΣ ΥΠΗΡΕΣΙΕΣ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1.885.129,33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11,03%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ΟΙΚΟΝΟΜΙΚΕΣ-ΔΙΟΙΚΗΤΙΚΕΣ ΥΠΗΡΕΣΙΕΣ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941.806,58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5,51%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ΠΟΛΙΤΙΣΜΟΥ-ΑΘΛΗΤΙΣΜΟΥ-ΚΟΙΝΩΝΙΚΗΣ ΠΟΛΙΤΙΚΗΣ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783.055,08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4,58%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ΚΑΘΑΡΙΟΤΗΤΑΣ ΚΑΙ ΗΛΕΚΤΡΟΦΩΤΙΣΜΟΥ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522.125,68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3,06%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ΥΔΡΕΥΣΗΣ-ΑΡΔΕΥΣΗΣ-ΑΠΟΧΕΤΕΥΣΗΣ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1.101.083,26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6,44%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ΥΠΗΡΕΣΙΑ ΤΕΧΝΙΚΩΝ ΕΡΓΩΝ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1.481.659,03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8,67%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ΠΡΑΣΙΝΟΥ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88.981,03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0,52%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ΝΕΚΡΟΤΑΦΕΙΩΝ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28.550,00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0,17%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ΥΠΗΡΕΣΙΑ ΟΠΟΥ ΚΑΤΑΝΕΜΟΝΤΑΙ ΕΡΓΑ ΚΑΙ ΔΡΑΣΕΙΣ ΧΡΗΜΑΤΟΔΟΤΟΎΜΕΝΕΣ ΑΠΟ ΤΟ ΤΑΜΕΙΟ ΑΝΑΚΑΜΨΗΣ ΚΑΙ ΑΝΘΕΚΤΙΚΟΤΗΤΑΣ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1.419.127,92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8,30%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ΚΟΙΝΩΝΙΚΗΣ ΠΟΛΙΤΙΚΗΣ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0,57%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ΠΟΛΙΤΙΣΜΟΎ ΚΑΙ ΑΘΛΗΤΙΣΜΟΎ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1.240.000,00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7,26%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ΥΔΡΕΥΣΗΣ ΑΡΔΕΥΣΗΣ ΑΠΟΧΕΤΕΥΣΗΣ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2.557.705,25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14,97%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ΥΠΗΡΕΣΙΑ ΤΕΧΝΙΚΩΝ ΕΡΓΩΝ, ΠΡΑΣΙΝΟΥ ΚΑΙ ΠΟΛΕΟΔΟΜΙΑΣ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4.133.398,08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24,19%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ΛΟΙΠΕΣ ΥΠΗΡΕΣΙΕΣ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446.280,00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2,61%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Υπηρεσία όπου κατανέμονται οι δαπάνες για τις σχολικές μονάδες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94.200,00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0,55%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ΛΟΙΠΕΣ ΥΠΗΡΕΣΙΕΣ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233.446,28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1,37%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Αποθεματικό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36.499,40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0,21%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ΓΕΝΙΚΟ ΣΥΝΟΛΟ ΥΠΗΡΕΣΙΩΝ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17.090.046,92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7 - Γράφημα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8640960" cy="6192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Δείκτης ρευστότητας  = 4,43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Ο δείκτης ρευστότητας μας δείχνει την ικανότητα του Δήμου να καλύψει τις </a:t>
            </a:r>
            <a:r>
              <a:rPr lang="el-GR" dirty="0" err="1" smtClean="0"/>
              <a:t>βραχυπρόσθεσμες</a:t>
            </a:r>
            <a:r>
              <a:rPr lang="el-GR" dirty="0" smtClean="0"/>
              <a:t> υποχρεώσεις του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Δανειακές υποχρεώσεις = 0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Ένας Δήμος που δεν χρωστάει σε κανέναν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ΡΕΥΣΤΟΤΗΤΑ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Συνεχίζουμε με την ίδια ένταση να δίνουμε βάση στην καθημερινότητα των πολιτών μας (καθαριότητα, πράσινο, ηλεκτροφωτισμός, κλπ)</a:t>
            </a:r>
          </a:p>
          <a:p>
            <a:r>
              <a:rPr lang="el-GR" dirty="0" smtClean="0"/>
              <a:t>Κοινωνική πολιτική και προαγωγή της υγείας</a:t>
            </a:r>
          </a:p>
          <a:p>
            <a:r>
              <a:rPr lang="el-GR" dirty="0" smtClean="0"/>
              <a:t>Εξωστρέφεια</a:t>
            </a:r>
          </a:p>
          <a:p>
            <a:r>
              <a:rPr lang="el-GR" dirty="0" smtClean="0"/>
              <a:t>Πράσινες υποδομές</a:t>
            </a:r>
          </a:p>
          <a:p>
            <a:r>
              <a:rPr lang="el-GR" dirty="0" smtClean="0"/>
              <a:t>Ψηφιακές υποδομές</a:t>
            </a:r>
          </a:p>
          <a:p>
            <a:r>
              <a:rPr lang="el-GR" dirty="0" smtClean="0"/>
              <a:t>Εκπαίδευση </a:t>
            </a:r>
          </a:p>
          <a:p>
            <a:r>
              <a:rPr lang="el-GR" dirty="0" smtClean="0"/>
              <a:t>Διαφάνεια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ΠΡΟΤΕΡΑΙΟΤΗΤΕΣ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Πρόσληψη οικογενειακού γιατρού </a:t>
            </a:r>
          </a:p>
          <a:p>
            <a:r>
              <a:rPr lang="el-GR" dirty="0" smtClean="0"/>
              <a:t>Πρόσληψη καρδιολόγου</a:t>
            </a:r>
          </a:p>
          <a:p>
            <a:r>
              <a:rPr lang="el-GR" dirty="0" smtClean="0"/>
              <a:t>Τοποθέτηση νέων </a:t>
            </a:r>
            <a:r>
              <a:rPr lang="el-GR" dirty="0" err="1" smtClean="0"/>
              <a:t>απινιδωτών</a:t>
            </a:r>
            <a:endParaRPr lang="el-GR" dirty="0" smtClean="0"/>
          </a:p>
          <a:p>
            <a:r>
              <a:rPr lang="el-GR" dirty="0" smtClean="0"/>
              <a:t>Τηλεϊατρική με μετρήσεις μέσω κινητού εξοπλισμού που σε συνδυασμό και με το πρόγραμμα της </a:t>
            </a:r>
            <a:r>
              <a:rPr lang="el-GR" dirty="0" err="1" smtClean="0"/>
              <a:t>τηλεφροντίδας</a:t>
            </a:r>
            <a:r>
              <a:rPr lang="el-GR" dirty="0" smtClean="0"/>
              <a:t>  θα παρέχουν μεγαλύτερη ασφάλεια στους ωφελούμενους του Βοήθεια στο Σπίτι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ΝΈΟ ΕΧΕΙ Ο ΠΡΟΥΠΟΛΟΓΙΣΜΟΣ ΤΟΥ 2025 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l-GR" dirty="0" smtClean="0"/>
              <a:t>Συνέχιση της δωρεάν Δημοτικής Συγκοινωνίας</a:t>
            </a:r>
          </a:p>
          <a:p>
            <a:r>
              <a:rPr lang="el-GR" dirty="0" smtClean="0"/>
              <a:t>Ολοκλήρωση μελέτης για την αντικατάσταση και των τελευταίων </a:t>
            </a:r>
            <a:r>
              <a:rPr lang="el-GR" dirty="0" err="1" smtClean="0"/>
              <a:t>αμιαντοσωλήνων</a:t>
            </a:r>
            <a:endParaRPr lang="el-GR" dirty="0" smtClean="0"/>
          </a:p>
          <a:p>
            <a:r>
              <a:rPr lang="el-GR" dirty="0" smtClean="0"/>
              <a:t>Αντικατάσταση </a:t>
            </a:r>
            <a:r>
              <a:rPr lang="el-GR" dirty="0" err="1" smtClean="0"/>
              <a:t>χλωριωτών</a:t>
            </a:r>
            <a:r>
              <a:rPr lang="el-GR" dirty="0" smtClean="0"/>
              <a:t> με μηχανικούς </a:t>
            </a:r>
            <a:r>
              <a:rPr lang="el-GR" dirty="0" err="1" smtClean="0"/>
              <a:t>χλωριωτές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Αντικατάσταση φωτιστικών σωμάτων με φωτιστικά τύπου </a:t>
            </a:r>
            <a:r>
              <a:rPr lang="en-US" dirty="0" smtClean="0"/>
              <a:t>LED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l-GR" dirty="0" smtClean="0"/>
              <a:t>Τοποθέτηση </a:t>
            </a:r>
            <a:r>
              <a:rPr lang="el-GR" dirty="0" err="1" smtClean="0"/>
              <a:t>φωτοβολταικών</a:t>
            </a:r>
            <a:r>
              <a:rPr lang="el-GR" dirty="0" smtClean="0"/>
              <a:t> σε κτήρια που σήμερα δεν έχουν</a:t>
            </a:r>
          </a:p>
          <a:p>
            <a:r>
              <a:rPr lang="el-GR" dirty="0" smtClean="0"/>
              <a:t>Ολοκλήρωση μελέτης στατικής επάρκειας κερκίδων γηπέδου Αδριανής με τις αντίστοιχες προσαρμογές</a:t>
            </a:r>
          </a:p>
          <a:p>
            <a:r>
              <a:rPr lang="el-GR" dirty="0" smtClean="0"/>
              <a:t>Ολοκλήρωση ανακατασκευής χλοοτάπητα γηπέδου Αδριανής</a:t>
            </a:r>
          </a:p>
          <a:p>
            <a:r>
              <a:rPr lang="el-GR" dirty="0" smtClean="0"/>
              <a:t>Προμήθεια 2 νέων οχημάτων 4Χ4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l-GR" dirty="0" smtClean="0"/>
              <a:t>Ολοκλήρωση στρατηγικού σχεδιασμού </a:t>
            </a:r>
            <a:r>
              <a:rPr lang="el-GR" dirty="0" err="1" smtClean="0"/>
              <a:t>Θερμιών</a:t>
            </a:r>
            <a:endParaRPr lang="el-GR" dirty="0" smtClean="0"/>
          </a:p>
          <a:p>
            <a:r>
              <a:rPr lang="el-GR" dirty="0" smtClean="0"/>
              <a:t>Ολοκλήρωση στρατηγικού σχεδιασμού </a:t>
            </a:r>
            <a:r>
              <a:rPr lang="el-GR" dirty="0" err="1" smtClean="0"/>
              <a:t>οικοτουριστικής</a:t>
            </a:r>
            <a:r>
              <a:rPr lang="el-GR" dirty="0" smtClean="0"/>
              <a:t> ανάπτυξης</a:t>
            </a:r>
          </a:p>
          <a:p>
            <a:r>
              <a:rPr lang="el-GR" dirty="0" smtClean="0"/>
              <a:t>Ολοκλήρωση υδρογεωλογικής μελέτης </a:t>
            </a:r>
            <a:r>
              <a:rPr lang="el-GR" dirty="0" err="1" smtClean="0"/>
              <a:t>Θερμιών</a:t>
            </a:r>
            <a:endParaRPr lang="el-GR" dirty="0" smtClean="0"/>
          </a:p>
          <a:p>
            <a:r>
              <a:rPr lang="el-GR" dirty="0" smtClean="0"/>
              <a:t>Παραγωγή διαφημιστικού σποτ και τηλεοπτικού οδοιπορικού του Δήμου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l-GR" dirty="0" smtClean="0"/>
              <a:t>Ολοκλήρωση μελέτης δικτύου μουσείων και </a:t>
            </a:r>
            <a:r>
              <a:rPr lang="el-GR" dirty="0" err="1" smtClean="0"/>
              <a:t>ψηφιοποίησή</a:t>
            </a:r>
            <a:r>
              <a:rPr lang="el-GR" dirty="0" smtClean="0"/>
              <a:t> τους με εργαλεία τεχνητής νοημοσύνης</a:t>
            </a:r>
          </a:p>
          <a:p>
            <a:r>
              <a:rPr lang="el-GR" dirty="0" smtClean="0"/>
              <a:t>Συντήρηση </a:t>
            </a:r>
            <a:r>
              <a:rPr lang="el-GR" dirty="0" err="1" smtClean="0"/>
              <a:t>αύλειου</a:t>
            </a:r>
            <a:r>
              <a:rPr lang="el-GR" dirty="0" smtClean="0"/>
              <a:t> χώρου Βρεφονηπιακού Σταθμού Αδριανής</a:t>
            </a:r>
          </a:p>
          <a:p>
            <a:r>
              <a:rPr lang="el-GR" dirty="0" smtClean="0"/>
              <a:t>Συνέχιση του συστήματος εσωτερικού ελέγχου και εισαγωγή της υπηρεσίας διαχείρισης κινδύνων 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Αντικατάσταση τμήματος δικτύου αποχέτευσης Κάτω Θόλου </a:t>
            </a:r>
            <a:endParaRPr lang="en-US" dirty="0" smtClean="0"/>
          </a:p>
          <a:p>
            <a:r>
              <a:rPr lang="el-GR" dirty="0" smtClean="0"/>
              <a:t>Επεκτάσεις δικτύου ΦΟΠ </a:t>
            </a:r>
            <a:endParaRPr lang="en-US" dirty="0" smtClean="0"/>
          </a:p>
          <a:p>
            <a:r>
              <a:rPr lang="el-GR" dirty="0" smtClean="0"/>
              <a:t>Κατασκευή κλειστού γυμναστηρίου ΔΚ Αδριανής </a:t>
            </a:r>
            <a:endParaRPr lang="en-US" dirty="0" smtClean="0"/>
          </a:p>
          <a:p>
            <a:r>
              <a:rPr lang="el-GR" dirty="0" smtClean="0"/>
              <a:t>Κατασκευή καταφυγίου αδέσποτων ζώων συντροφιάς Δήμου Παρανεστίου </a:t>
            </a:r>
            <a:endParaRPr lang="en-US" dirty="0" smtClean="0"/>
          </a:p>
          <a:p>
            <a:r>
              <a:rPr lang="el-GR" dirty="0" smtClean="0"/>
              <a:t>Άρσης καταπτώσεων και βελτίωση της οδικής ασφάλειας του οδικού δικτύου από ΤΚ Παρανεστίου προς τα Λουτρά </a:t>
            </a:r>
            <a:r>
              <a:rPr lang="el-GR" dirty="0" err="1" smtClean="0"/>
              <a:t>Θερμιών</a:t>
            </a:r>
            <a:r>
              <a:rPr lang="el-GR" dirty="0" smtClean="0"/>
              <a:t> </a:t>
            </a:r>
          </a:p>
          <a:p>
            <a:endParaRPr lang="el-GR" dirty="0" smtClean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ΕΡΓΑ ΠΟΥ ΥΛΟΠΟΙΟΥΝΤΑΙ ΚΑΙ ΕΡΓΑ ΠΟΥ ΘΑ ΞΕΚΙΝΗΣΟΥΝ 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>
            <a:normAutofit/>
          </a:bodyPr>
          <a:lstStyle/>
          <a:p>
            <a:r>
              <a:rPr lang="el-GR" dirty="0" smtClean="0"/>
              <a:t>Σήμερα εγκαινιάζουμε ένα νέο εργαλείο διαφάνειας και εμπιστοσύνης με τους πολίτες του Δήμου Παρανεστίου</a:t>
            </a:r>
          </a:p>
          <a:p>
            <a:r>
              <a:rPr lang="el-GR" dirty="0" smtClean="0"/>
              <a:t>Ένα εργαλείο συμμετοχής που μαζί με τον ετήσιο απολογισμό ενδυναμώνουν την σχέση με τους δημότες μας  </a:t>
            </a:r>
          </a:p>
          <a:p>
            <a:r>
              <a:rPr lang="el-GR" dirty="0" smtClean="0"/>
              <a:t>Κάθε χρόνο μέσα στον Ιανουάριο θα παρουσιάζουμε την ανάλυση του προϋπολογισμού με τις βασικές προτεραιότητες και τα έργα της Δημοτικής Αρχής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l-GR" dirty="0" smtClean="0"/>
              <a:t>Αναπλάσεις κοινόχρηστων χώρων Δήμου Παρανεστίου </a:t>
            </a:r>
          </a:p>
          <a:p>
            <a:r>
              <a:rPr lang="el-GR" dirty="0" smtClean="0"/>
              <a:t>Βελτίωση πρόσβασης σε γεωργική γη και κτηνοτροφικές εκμεταλλεύσεις του Δήμου Παρανεστίου</a:t>
            </a:r>
          </a:p>
          <a:p>
            <a:r>
              <a:rPr lang="el-GR" dirty="0" smtClean="0"/>
              <a:t>Γενικό σχέδιο ύδρευσης και υλοποίηση σχεδίου ασφάλειας νερού Δήμου Παρανεστίου </a:t>
            </a:r>
          </a:p>
          <a:p>
            <a:r>
              <a:rPr lang="el-GR" dirty="0" smtClean="0"/>
              <a:t>Τοπικό πολεοδομικό σχέδιο Δήμου Παρανεστίου </a:t>
            </a:r>
          </a:p>
          <a:p>
            <a:r>
              <a:rPr lang="el-GR" dirty="0" smtClean="0"/>
              <a:t>Αποκατάσταση - βελτίωση του δημοτικού οδικού δικτύου 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l-GR" dirty="0" err="1" smtClean="0"/>
              <a:t>Διαδραστικό</a:t>
            </a:r>
            <a:r>
              <a:rPr lang="el-GR" dirty="0" smtClean="0"/>
              <a:t> κέντρο εκπαίδευσης και πολιτισμού Δήμου Παρανεστίου </a:t>
            </a:r>
          </a:p>
          <a:p>
            <a:r>
              <a:rPr lang="el-GR" dirty="0" smtClean="0"/>
              <a:t>Αγροτική οδοποιία Δήμου Παρανεστίου </a:t>
            </a:r>
          </a:p>
          <a:p>
            <a:r>
              <a:rPr lang="el-GR" dirty="0" smtClean="0"/>
              <a:t>Αναβάθμιση δικτύου ύδρευσης σε Αδριανή και Ψηλή Ράχη Δήμου Παρανεστίου </a:t>
            </a:r>
          </a:p>
          <a:p>
            <a:r>
              <a:rPr lang="el-GR" dirty="0" smtClean="0"/>
              <a:t>Βελτίωση βατότητας του οδικού δικτύου από Κ. Αδριανής προς ευρύτερη περιοχή αγροτικών και αμπελουργικών εκμεταλλεύσεων </a:t>
            </a:r>
          </a:p>
          <a:p>
            <a:r>
              <a:rPr lang="el-GR" dirty="0" smtClean="0"/>
              <a:t>Συντήρηση τουαλετών Πρασινάδας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l-GR" dirty="0" smtClean="0"/>
              <a:t>Συντήρηση πλατείας </a:t>
            </a:r>
            <a:r>
              <a:rPr lang="el-GR" dirty="0" err="1" smtClean="0"/>
              <a:t>Διποτάμων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Αναβάθμιση Σχολικών Μονάδων Δήμου Παρανεστίου </a:t>
            </a:r>
          </a:p>
          <a:p>
            <a:r>
              <a:rPr lang="el-GR" dirty="0" smtClean="0"/>
              <a:t>Εκσυγχρονισμός τεχνολογικού εξοπλισμού και δημιουργία πρότυπων αιθουσών STEAM στα σχολεία του Δήμου Παρανεστίου</a:t>
            </a:r>
          </a:p>
          <a:p>
            <a:r>
              <a:rPr lang="el-GR" dirty="0" smtClean="0"/>
              <a:t>Κατασκευή φρεατίων </a:t>
            </a:r>
            <a:r>
              <a:rPr lang="el-GR" dirty="0" err="1" smtClean="0"/>
              <a:t>ομβρίων</a:t>
            </a:r>
            <a:r>
              <a:rPr lang="el-GR" dirty="0" smtClean="0"/>
              <a:t> υδάτων </a:t>
            </a:r>
          </a:p>
          <a:p>
            <a:r>
              <a:rPr lang="el-GR" dirty="0" smtClean="0"/>
              <a:t>Ενεργειακή αναβάθμιση αντλιοστασίων Δήμου Παρανεστίου</a:t>
            </a:r>
          </a:p>
          <a:p>
            <a:r>
              <a:rPr lang="el-GR" dirty="0" smtClean="0"/>
              <a:t>Τοποθέτηση ψηφιακών </a:t>
            </a:r>
            <a:r>
              <a:rPr lang="el-GR" dirty="0" err="1" smtClean="0"/>
              <a:t>υδρομέτρων</a:t>
            </a:r>
            <a:r>
              <a:rPr lang="el-GR" dirty="0" smtClean="0"/>
              <a:t> στην ΔΕ Νικηφόρου</a:t>
            </a:r>
          </a:p>
          <a:p>
            <a:r>
              <a:rPr lang="el-GR" dirty="0" smtClean="0"/>
              <a:t>Δράσεις Ψηφιακού μετασχηματισμού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Ενεργειακή αναβάθμιση δημοτικών κτηρίων</a:t>
            </a:r>
          </a:p>
          <a:p>
            <a:r>
              <a:rPr lang="el-GR" dirty="0" smtClean="0"/>
              <a:t>Αντικατάσταση εξοπλισμού γεώτρησης Πλατανιάς</a:t>
            </a:r>
          </a:p>
          <a:p>
            <a:r>
              <a:rPr lang="el-GR" dirty="0" smtClean="0"/>
              <a:t>Ίδρυση, ανάδειξη και βελτίωση δικτύου μονοπατιών</a:t>
            </a:r>
          </a:p>
          <a:p>
            <a:r>
              <a:rPr lang="el-GR" dirty="0" smtClean="0"/>
              <a:t>Προγράμματα </a:t>
            </a:r>
            <a:r>
              <a:rPr lang="en-US" dirty="0" err="1" smtClean="0"/>
              <a:t>Interreg</a:t>
            </a:r>
            <a:r>
              <a:rPr lang="en-US" dirty="0" smtClean="0"/>
              <a:t> (</a:t>
            </a:r>
            <a:r>
              <a:rPr lang="el-GR" dirty="0" smtClean="0"/>
              <a:t>ανάδειξη </a:t>
            </a:r>
            <a:r>
              <a:rPr lang="el-GR" dirty="0" err="1" smtClean="0"/>
              <a:t>πετρογέφυρων</a:t>
            </a:r>
            <a:r>
              <a:rPr lang="el-GR" dirty="0" smtClean="0"/>
              <a:t>, κλιματική προσαρμογή, Μετριασμός Κινδύνου Πλημμύρας) 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ΕΧΟΥΜΕ ΥΠΟΒΑΛΕΙ ΓΙΑ ΧΡΗΜΑΤΟΔΟΤΗΣΗ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Μελέτη ενεργειακής αναβάθμισης των υπόλοιπων οικίσκων του οικισμού </a:t>
            </a:r>
            <a:r>
              <a:rPr lang="el-GR" dirty="0" err="1" smtClean="0"/>
              <a:t>Μεσοχωρίου</a:t>
            </a:r>
            <a:r>
              <a:rPr lang="el-GR" dirty="0" smtClean="0"/>
              <a:t> και ανάπλαση του περιβάλλοντος χώρου</a:t>
            </a:r>
          </a:p>
          <a:p>
            <a:r>
              <a:rPr lang="el-GR" dirty="0" smtClean="0"/>
              <a:t>Μελέτη ενεργειακής αναβάθμισης Βρεφονηπιακού σταθμού Αδριανής</a:t>
            </a:r>
          </a:p>
          <a:p>
            <a:r>
              <a:rPr lang="el-GR" dirty="0" smtClean="0"/>
              <a:t>Μελέτη κατασκευής υποδομών στίβου στο γήπεδο της Αδριανής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ΕΤΟΙΜΑΖΟΥΜΕ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l-GR" dirty="0" smtClean="0"/>
              <a:t>Μελέτη αξιοποίησης των παλιών τζαμιών και της γέφυρας </a:t>
            </a:r>
            <a:r>
              <a:rPr lang="el-GR" dirty="0" err="1" smtClean="0"/>
              <a:t>Χασάν</a:t>
            </a:r>
            <a:endParaRPr lang="el-GR" dirty="0" smtClean="0"/>
          </a:p>
          <a:p>
            <a:r>
              <a:rPr lang="el-GR" dirty="0" smtClean="0"/>
              <a:t>Νέα αγροτική οδοποιία</a:t>
            </a:r>
          </a:p>
          <a:p>
            <a:r>
              <a:rPr lang="el-GR" dirty="0" smtClean="0"/>
              <a:t>Ενεργειακή αναβάθμιση των υπόλοιπων αντλιοστασίων του Δήμου</a:t>
            </a:r>
          </a:p>
          <a:p>
            <a:r>
              <a:rPr lang="el-GR" dirty="0" smtClean="0"/>
              <a:t>Μελέτη ανάπλασης περιβάλλοντος χώρου κλειστού γυμναστηρίου Αδριανής</a:t>
            </a:r>
          </a:p>
          <a:p>
            <a:r>
              <a:rPr lang="el-GR" dirty="0" smtClean="0"/>
              <a:t>Προετοιμασία για χαρακτηρισμό χωριών του Δήμου μας ως παραδοσιακοί οικισμοί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l-GR" dirty="0" smtClean="0"/>
              <a:t>Ανάδειξη και βιώσιμη ανάπτυξη του </a:t>
            </a:r>
            <a:r>
              <a:rPr lang="el-GR" dirty="0" err="1" smtClean="0"/>
              <a:t>θερμαλιστικού</a:t>
            </a:r>
            <a:r>
              <a:rPr lang="el-GR" dirty="0" smtClean="0"/>
              <a:t> – τουριστικού οικοσυστήματος του ιαματικού φυσικού πόρου </a:t>
            </a:r>
            <a:r>
              <a:rPr lang="el-GR" dirty="0" err="1" smtClean="0"/>
              <a:t>Θερμιών</a:t>
            </a:r>
            <a:r>
              <a:rPr lang="el-GR" dirty="0" smtClean="0"/>
              <a:t> Δήμου Παρανεστίου</a:t>
            </a:r>
          </a:p>
          <a:p>
            <a:pPr lvl="0"/>
            <a:r>
              <a:rPr lang="el-GR" dirty="0" smtClean="0"/>
              <a:t>Αναβάθμιση οικίσκων και ανάπλαση περιβάλλοντος χώρου οικισμού </a:t>
            </a:r>
            <a:r>
              <a:rPr lang="el-GR" dirty="0" err="1" smtClean="0"/>
              <a:t>Μεσοχωρίου</a:t>
            </a:r>
            <a:endParaRPr lang="el-GR" dirty="0" smtClean="0"/>
          </a:p>
          <a:p>
            <a:pPr lvl="0"/>
            <a:r>
              <a:rPr lang="el-GR" dirty="0" smtClean="0"/>
              <a:t>Ανάδειξη φυσικού και πολιτιστικού κεφαλαίου Δήμου Παρανεστίου</a:t>
            </a:r>
          </a:p>
          <a:p>
            <a:pPr lvl="0"/>
            <a:r>
              <a:rPr lang="el-GR" dirty="0" smtClean="0"/>
              <a:t>Δημιουργία Βοτανικού Κήπου στο Μεσοχώρι Παρανεστίου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ΠΟΙΕΣ ΕΊΝΑΙ ΟΙ ΠΡΟΤΑΣΕΙΣ ΠΟΥ ΥΠΟΒΑΛΑΜΕ ΣΤΗΝ ΟΧΕ ΟΡΕΙΝΗΣ ΡΟΔΟΠΗΣ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lvl="0"/>
            <a:r>
              <a:rPr lang="el-GR" dirty="0" smtClean="0"/>
              <a:t>Διάνοιξη – διαμόρφωση και αποκατάσταση δικτύου μονοπατιών</a:t>
            </a:r>
          </a:p>
          <a:p>
            <a:pPr lvl="0"/>
            <a:r>
              <a:rPr lang="el-GR" dirty="0" smtClean="0"/>
              <a:t>Δημιουργία πολιτιστικών κέντρων - τζαμιά Νικηφόρου, </a:t>
            </a:r>
            <a:r>
              <a:rPr lang="el-GR" dirty="0" err="1" smtClean="0"/>
              <a:t>Πυξαρίου</a:t>
            </a:r>
            <a:r>
              <a:rPr lang="el-GR" dirty="0" smtClean="0"/>
              <a:t> και ανάδειξη γέφυρας </a:t>
            </a:r>
            <a:r>
              <a:rPr lang="el-GR" dirty="0" err="1" smtClean="0"/>
              <a:t>Χασάν</a:t>
            </a:r>
            <a:endParaRPr lang="el-GR" dirty="0" smtClean="0"/>
          </a:p>
          <a:p>
            <a:pPr lvl="0"/>
            <a:r>
              <a:rPr lang="el-GR" dirty="0" smtClean="0"/>
              <a:t>Δημιουργία χώρου στάθμευσης τροχόσπιτων</a:t>
            </a:r>
          </a:p>
          <a:p>
            <a:pPr lvl="0"/>
            <a:r>
              <a:rPr lang="el-GR" dirty="0" smtClean="0"/>
              <a:t>Αναβάθμιση Δασικού Χωριού </a:t>
            </a:r>
            <a:r>
              <a:rPr lang="el-GR" dirty="0" err="1" smtClean="0"/>
              <a:t>Φρακτού</a:t>
            </a:r>
            <a:endParaRPr lang="el-GR" dirty="0" smtClean="0"/>
          </a:p>
          <a:p>
            <a:pPr lvl="0"/>
            <a:r>
              <a:rPr lang="el-GR" dirty="0" smtClean="0"/>
              <a:t>Ψηφιοποίηση, ανάδειξη, αξιοποίηση και προβολή του πολιτιστικού, φυσικού, αρχαιολογικού αποθέματος Δήμου Παρανεστίου 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lvl="0"/>
            <a:r>
              <a:rPr lang="el-GR" dirty="0" smtClean="0"/>
              <a:t>Βιολογικός Καθαρισμός Παρανεστίου - Κάτω Θόλου</a:t>
            </a:r>
          </a:p>
          <a:p>
            <a:pPr lvl="0"/>
            <a:r>
              <a:rPr lang="el-GR" dirty="0" smtClean="0"/>
              <a:t>Αντικατάσταση δικτύων ύδρευσης Δήμου Παρανεστίου</a:t>
            </a:r>
          </a:p>
          <a:p>
            <a:pPr lvl="0"/>
            <a:r>
              <a:rPr lang="el-GR" dirty="0" smtClean="0"/>
              <a:t>Δημιουργία ανοιχτού περιβαλλοντικού πάρκου στην περιοχή πλησίον των κοιμητηρίων του Δήμου Παρανεστίου</a:t>
            </a:r>
          </a:p>
          <a:p>
            <a:pPr lvl="0"/>
            <a:r>
              <a:rPr lang="el-GR" dirty="0" smtClean="0"/>
              <a:t>Διάσωση και ανάδειξη πέτρινων τοξωτών γεφυριών Δήμου Παρανεστίου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Στον Δήμο μας δεν ευημερούν μόνο οι αριθμοί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Ευημερούν και οι πολίτες μας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3 λέξεις είναι αυτές που χαρακτηρίζουν τον Δήμο μας όλα αυτά τα χρόνια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Αυτές οι 3 λέξεις θα συνεχίσουν να είναι η πυξίδα μας για την ανάπτυξη του Δήμου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Εμπιστοσύνη, Διαφάνεια, Όραμα για το Μέλλον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Δημιουργούμε ένα τόπο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ασφαλή</a:t>
            </a:r>
          </a:p>
          <a:p>
            <a:r>
              <a:rPr lang="el-GR" dirty="0" smtClean="0"/>
              <a:t>με υψηλό επίπεδο εκπαίδευσης</a:t>
            </a:r>
          </a:p>
          <a:p>
            <a:r>
              <a:rPr lang="el-GR" dirty="0" smtClean="0"/>
              <a:t>που κανένας δεν είναι μόνος </a:t>
            </a:r>
          </a:p>
          <a:p>
            <a:r>
              <a:rPr lang="el-GR" dirty="0" smtClean="0"/>
              <a:t>με κοινωνικές δομές</a:t>
            </a:r>
          </a:p>
          <a:p>
            <a:r>
              <a:rPr lang="el-GR" dirty="0" smtClean="0"/>
              <a:t>με ψηφιακές υποδομές</a:t>
            </a:r>
          </a:p>
          <a:p>
            <a:r>
              <a:rPr lang="el-GR" dirty="0" smtClean="0"/>
              <a:t>με υψηλή ποιότητα ζωής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Paranesti_01-1536x1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8000" dirty="0" smtClean="0"/>
          </a:p>
          <a:p>
            <a:pPr>
              <a:buNone/>
            </a:pPr>
            <a:endParaRPr lang="el-GR" sz="8000" dirty="0" smtClean="0"/>
          </a:p>
          <a:p>
            <a:pPr>
              <a:buNone/>
            </a:pPr>
            <a:r>
              <a:rPr lang="el-GR" sz="8000" dirty="0" smtClean="0">
                <a:solidFill>
                  <a:srgbClr val="CCFF33"/>
                </a:solidFill>
              </a:rPr>
              <a:t>Καλύτερη ζωή</a:t>
            </a:r>
            <a:endParaRPr lang="el-GR" sz="8000" dirty="0">
              <a:solidFill>
                <a:srgbClr val="CCFF33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paranestidr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6000" dirty="0" smtClean="0">
                <a:solidFill>
                  <a:srgbClr val="CCFF33"/>
                </a:solidFill>
              </a:rPr>
              <a:t>Εμπιστοσύνη, </a:t>
            </a:r>
          </a:p>
          <a:p>
            <a:r>
              <a:rPr lang="el-GR" sz="6000" dirty="0" smtClean="0">
                <a:solidFill>
                  <a:srgbClr val="CCFF33"/>
                </a:solidFill>
              </a:rPr>
              <a:t>Διαφάνεια, </a:t>
            </a:r>
          </a:p>
          <a:p>
            <a:r>
              <a:rPr lang="el-GR" sz="6000" dirty="0" smtClean="0">
                <a:solidFill>
                  <a:srgbClr val="CCFF33"/>
                </a:solidFill>
              </a:rPr>
              <a:t>Όραμα για το Μέλλον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Κάθε πολίτης θα μπορεί να ελέγχει την πορεία της Δημοτικής μας Αρχής και με ποιον τρόπο χρησιμοποιούνται οι οικονομικοί πόροι του Δήμου μέσα και από το πρόγραμμα διαύγεια</a:t>
            </a:r>
          </a:p>
          <a:p>
            <a:r>
              <a:rPr lang="el-GR" dirty="0" smtClean="0"/>
              <a:t>Κάθε πολίτης θα ξέρει ποιες είναι οι προτεραιότητες και που πάει ο Δήμος</a:t>
            </a:r>
            <a:endParaRPr lang="en-US" dirty="0" smtClean="0"/>
          </a:p>
          <a:p>
            <a:r>
              <a:rPr lang="el-GR" dirty="0" smtClean="0"/>
              <a:t>Κάθε πολίτης θα μπορεί να ενημερώνεται από την ιστοσελίδα του Δήμου για την πορεία εκτέλεσης του προϋπολογισμού 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ξεκινήσουμε την παρουσίαση μας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59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/>
                <a:gridCol w="2736303"/>
                <a:gridCol w="1522512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Περιγραφή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Προϋπολογισμός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Ποσοστό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l-G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Τακτικά </a:t>
                      </a:r>
                      <a:r>
                        <a:rPr lang="el-G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Εσοδα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3.497.649,01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20,47%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Εισπρακτέα υπόλοιπα από βεβαιωθέντα έσοδα κατά τα παρελθόντα έτη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768.835,07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4,50%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Εισπράξεις υπέρ Δημοσίου, Ασφ.Φορέων και Τρίτων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1.014.140,00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5,93%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Χρηματικό υπόλοιπο προηγ.έτους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1.182.878,44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6,92%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Επιχορηγήσεις από χρηματοδοτικά εργαλεία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10.626.544,40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62,18%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ΣΥΝΟΛΑ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17.090.046,92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ΕΣΟΔΑ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- Γράφημα"/>
          <p:cNvGraphicFramePr>
            <a:graphicFrameLocks noGrp="1"/>
          </p:cNvGraphicFramePr>
          <p:nvPr>
            <p:ph idx="1"/>
          </p:nvPr>
        </p:nvGraphicFramePr>
        <p:xfrm>
          <a:off x="467544" y="476672"/>
          <a:ext cx="8229600" cy="586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9845"/>
                <a:gridCol w="1500798"/>
                <a:gridCol w="10489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Περιγραφή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Προϋπολογισμός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Ποσοστό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Αμοιβές και έξοδα προσωπικού, αιρετών, λογιστών, συμβολαιογράφων, κλπ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2.035.586,52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11,91%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Παροχές τρίτων (ΔΕΗ, ΟΤΕ, κλπ)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1.168.454,05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6,84%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Φόροι-Τέλη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13.279,00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Λοιπά Γενικά έξοδα (Οδοιπορικά, γιορτές, δεξιώσεις, μπάνια, συνδρομές σε εφημερίδες, δημοσιεύσεις προκηρύξεων, κλπ)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239.100,00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1,40%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Πληρωμές για την εξυπηρέτηση δημοσίας πίστεως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100.527,38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0,59%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Δαπάνες προμήθειας αναλωσίμων (οικοδομικά υλικά, ανταλλακτικά, καύσιμα, γραφική ύλη, απορρυπαντικά, κλπ)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483.614,96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2,83%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Πληρωμές-Μεταβιβάσεις σε τρίτους (ΦΟΣΔΑ, Τέλος ταφής απορριμμάτων, επιχορηγήσεις συλλόγων, προγραμματικές συμβάσεις με ΝΠΔΔ, κλπ)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285.491,56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1,67%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Επενδύσεις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10.934.270,62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63,98%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Πληρωμές Π.Ο.Ε. Αποδόσεις και προβλέψεις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1.793.223,43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10,49%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Αποθεματικό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36.499,40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0,21%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ΣΥΝΟΛΑ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17.090.046,92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ΕΞΟΔΑ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8812088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Προσαρμοσμένος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BBB59"/>
      </a:accent1>
      <a:accent2>
        <a:srgbClr val="9BBB5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318</TotalTime>
  <Words>1149</Words>
  <Application>Microsoft Office PowerPoint</Application>
  <PresentationFormat>Προβολή στην οθόνη (4:3)</PresentationFormat>
  <Paragraphs>239</Paragraphs>
  <Slides>32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3" baseType="lpstr">
      <vt:lpstr>Συγκέντρωση</vt:lpstr>
      <vt:lpstr>ΕΤΗΣΙΟΣ ΠΡΟΓΡΑΜΜΑΤΙΣΜΟΣ 2025</vt:lpstr>
      <vt:lpstr>Διαφάνεια 2</vt:lpstr>
      <vt:lpstr>Διαφάνεια 3</vt:lpstr>
      <vt:lpstr>Διαφάνεια 4</vt:lpstr>
      <vt:lpstr>Διαφάνεια 5</vt:lpstr>
      <vt:lpstr>ΕΣΟΔΑ</vt:lpstr>
      <vt:lpstr>Διαφάνεια 7</vt:lpstr>
      <vt:lpstr>ΕΞΟΔΑ</vt:lpstr>
      <vt:lpstr>Διαφάνεια 9</vt:lpstr>
      <vt:lpstr>Διαφάνεια 10</vt:lpstr>
      <vt:lpstr>Διαφάνεια 11</vt:lpstr>
      <vt:lpstr>ΡΕΥΣΤΟΤΗΤΑ</vt:lpstr>
      <vt:lpstr>ΠΡΟΤΕΡΑΙΟΤΗΤΕΣ</vt:lpstr>
      <vt:lpstr>ΤΙ ΝΈΟ ΕΧΕΙ Ο ΠΡΟΥΠΟΛΟΓΙΣΜΟΣ ΤΟΥ 2025 </vt:lpstr>
      <vt:lpstr>Διαφάνεια 15</vt:lpstr>
      <vt:lpstr>Διαφάνεια 16</vt:lpstr>
      <vt:lpstr>Διαφάνεια 17</vt:lpstr>
      <vt:lpstr>Διαφάνεια 18</vt:lpstr>
      <vt:lpstr>ΕΡΓΑ ΠΟΥ ΥΛΟΠΟΙΟΥΝΤΑΙ ΚΑΙ ΕΡΓΑ ΠΟΥ ΘΑ ΞΕΚΙΝΗΣΟΥΝ </vt:lpstr>
      <vt:lpstr>Διαφάνεια 20</vt:lpstr>
      <vt:lpstr>Διαφάνεια 21</vt:lpstr>
      <vt:lpstr>Διαφάνεια 22</vt:lpstr>
      <vt:lpstr>ΤΙ ΕΧΟΥΜΕ ΥΠΟΒΑΛΕΙ ΓΙΑ ΧΡΗΜΑΤΟΔΟΤΗΣΗ</vt:lpstr>
      <vt:lpstr>ΤΙ ΕΤΟΙΜΑΖΟΥΜΕ</vt:lpstr>
      <vt:lpstr>Διαφάνεια 25</vt:lpstr>
      <vt:lpstr>ΠΟΙΕΣ ΕΊΝΑΙ ΟΙ ΠΡΟΤΑΣΕΙΣ ΠΟΥ ΥΠΟΒΑΛΑΜΕ ΣΤΗΝ ΟΧΕ ΟΡΕΙΝΗΣ ΡΟΔΟΠΗΣ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Christos Papadopoulos </cp:lastModifiedBy>
  <cp:revision>39</cp:revision>
  <dcterms:created xsi:type="dcterms:W3CDTF">2025-01-02T06:03:49Z</dcterms:created>
  <dcterms:modified xsi:type="dcterms:W3CDTF">2025-02-17T09:53:32Z</dcterms:modified>
</cp:coreProperties>
</file>